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9" r:id="rId3"/>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68" autoAdjust="0"/>
    <p:restoredTop sz="98221" autoAdjust="0"/>
  </p:normalViewPr>
  <p:slideViewPr>
    <p:cSldViewPr>
      <p:cViewPr varScale="1">
        <p:scale>
          <a:sx n="67" d="100"/>
          <a:sy n="67" d="100"/>
        </p:scale>
        <p:origin x="2074" y="2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7" cy="463613"/>
          </a:xfrm>
          <a:prstGeom prst="rect">
            <a:avLst/>
          </a:prstGeom>
        </p:spPr>
        <p:txBody>
          <a:bodyPr vert="horz" lIns="92283" tIns="46142" rIns="92283" bIns="46142" rtlCol="0"/>
          <a:lstStyle>
            <a:lvl1pPr algn="l">
              <a:defRPr sz="1100"/>
            </a:lvl1pPr>
          </a:lstStyle>
          <a:p>
            <a:pPr>
              <a:defRPr/>
            </a:pPr>
            <a:endParaRPr lang="en-US"/>
          </a:p>
        </p:txBody>
      </p:sp>
      <p:sp>
        <p:nvSpPr>
          <p:cNvPr id="3" name="Date Placeholder 2"/>
          <p:cNvSpPr>
            <a:spLocks noGrp="1"/>
          </p:cNvSpPr>
          <p:nvPr>
            <p:ph type="dt" idx="1"/>
          </p:nvPr>
        </p:nvSpPr>
        <p:spPr>
          <a:xfrm>
            <a:off x="3971172" y="0"/>
            <a:ext cx="3037627" cy="463613"/>
          </a:xfrm>
          <a:prstGeom prst="rect">
            <a:avLst/>
          </a:prstGeom>
        </p:spPr>
        <p:txBody>
          <a:bodyPr vert="horz" lIns="92283" tIns="46142" rIns="92283" bIns="46142" rtlCol="0"/>
          <a:lstStyle>
            <a:lvl1pPr algn="r">
              <a:defRPr sz="1100"/>
            </a:lvl1pPr>
          </a:lstStyle>
          <a:p>
            <a:pPr>
              <a:defRPr/>
            </a:pPr>
            <a:fld id="{81B9E19D-B07D-41D1-AC2A-9E0C96E0AA25}" type="datetimeFigureOut">
              <a:rPr lang="en-US"/>
              <a:pPr>
                <a:defRPr/>
              </a:pPr>
              <a:t>12/25/2025</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2283" tIns="46142" rIns="92283" bIns="46142" rtlCol="0" anchor="ctr"/>
          <a:lstStyle/>
          <a:p>
            <a:pPr lvl="0"/>
            <a:endParaRPr lang="en-US" noProof="0"/>
          </a:p>
        </p:txBody>
      </p:sp>
      <p:sp>
        <p:nvSpPr>
          <p:cNvPr id="5" name="Notes Placeholder 4"/>
          <p:cNvSpPr>
            <a:spLocks noGrp="1"/>
          </p:cNvSpPr>
          <p:nvPr>
            <p:ph type="body" sz="quarter" idx="3"/>
          </p:nvPr>
        </p:nvSpPr>
        <p:spPr>
          <a:xfrm>
            <a:off x="701361" y="4415590"/>
            <a:ext cx="5607679" cy="4182172"/>
          </a:xfrm>
          <a:prstGeom prst="rect">
            <a:avLst/>
          </a:prstGeom>
        </p:spPr>
        <p:txBody>
          <a:bodyPr vert="horz" lIns="92283" tIns="46142" rIns="92283" bIns="4614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1177"/>
            <a:ext cx="3037627" cy="463613"/>
          </a:xfrm>
          <a:prstGeom prst="rect">
            <a:avLst/>
          </a:prstGeom>
        </p:spPr>
        <p:txBody>
          <a:bodyPr vert="horz" lIns="92283" tIns="46142" rIns="92283" bIns="46142" rtlCol="0" anchor="b"/>
          <a:lstStyle>
            <a:lvl1pPr algn="l">
              <a:defRPr sz="1100"/>
            </a:lvl1pPr>
          </a:lstStyle>
          <a:p>
            <a:pPr>
              <a:defRPr/>
            </a:pPr>
            <a:endParaRPr lang="en-US"/>
          </a:p>
        </p:txBody>
      </p:sp>
      <p:sp>
        <p:nvSpPr>
          <p:cNvPr id="7" name="Slide Number Placeholder 6"/>
          <p:cNvSpPr>
            <a:spLocks noGrp="1"/>
          </p:cNvSpPr>
          <p:nvPr>
            <p:ph type="sldNum" sz="quarter" idx="5"/>
          </p:nvPr>
        </p:nvSpPr>
        <p:spPr>
          <a:xfrm>
            <a:off x="3971172" y="8831177"/>
            <a:ext cx="3037627" cy="463613"/>
          </a:xfrm>
          <a:prstGeom prst="rect">
            <a:avLst/>
          </a:prstGeom>
        </p:spPr>
        <p:txBody>
          <a:bodyPr vert="horz" lIns="92283" tIns="46142" rIns="92283" bIns="46142" rtlCol="0" anchor="b"/>
          <a:lstStyle>
            <a:lvl1pPr algn="r">
              <a:defRPr sz="1100"/>
            </a:lvl1pPr>
          </a:lstStyle>
          <a:p>
            <a:pPr>
              <a:defRPr/>
            </a:pPr>
            <a:fld id="{06737EB8-C72E-4BC2-BDB7-6F39580755CA}" type="slidenum">
              <a:rPr lang="en-US"/>
              <a:pPr>
                <a:defRPr/>
              </a:pPr>
              <a:t>‹#›</a:t>
            </a:fld>
            <a:endParaRPr lang="en-US"/>
          </a:p>
        </p:txBody>
      </p:sp>
    </p:spTree>
    <p:extLst>
      <p:ext uri="{BB962C8B-B14F-4D97-AF65-F5344CB8AC3E}">
        <p14:creationId xmlns:p14="http://schemas.microsoft.com/office/powerpoint/2010/main" val="40657171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p:spPr>
      </p:sp>
      <p:sp>
        <p:nvSpPr>
          <p:cNvPr id="51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ACD05B-B737-4DC1-9EF4-4AA3998654C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6737EB8-C72E-4BC2-BDB7-6F39580755CA}" type="slidenum">
              <a:rPr lang="en-US" smtClean="0"/>
              <a:pPr>
                <a:defRPr/>
              </a:pPr>
              <a:t>2</a:t>
            </a:fld>
            <a:endParaRPr lang="en-US"/>
          </a:p>
        </p:txBody>
      </p:sp>
    </p:spTree>
    <p:extLst>
      <p:ext uri="{BB962C8B-B14F-4D97-AF65-F5344CB8AC3E}">
        <p14:creationId xmlns:p14="http://schemas.microsoft.com/office/powerpoint/2010/main" val="2146776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7140917-DC9C-4E2E-9637-E2B2585431AD}" type="datetimeFigureOut">
              <a:rPr lang="en-US"/>
              <a:pPr>
                <a:defRPr/>
              </a:pPr>
              <a:t>12/25/2025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DA687D-2B36-4766-855A-B7D2919AA77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58519E7-3FF1-4DD3-ADAA-8315A8CD093C}" type="datetimeFigureOut">
              <a:rPr lang="en-US"/>
              <a:pPr>
                <a:defRPr/>
              </a:pPr>
              <a:t>12/25/2025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F678485-588B-415A-8FE7-6EE02FDFBB5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C15B4EF-AD5A-4098-BE80-EFB448FBACCE}" type="datetimeFigureOut">
              <a:rPr lang="en-US"/>
              <a:pPr>
                <a:defRPr/>
              </a:pPr>
              <a:t>12/25/2025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FFFC3ED-9418-4BF8-9A01-1D1F4FD4A7C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F070272-87D8-4D2A-9161-98A329912A26}" type="datetimeFigureOut">
              <a:rPr lang="en-US"/>
              <a:pPr>
                <a:defRPr/>
              </a:pPr>
              <a:t>12/25/2025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EE7F6E7-E3B0-4726-96E7-BD2A81019BC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3CEC68D-F718-45F9-BA4A-90CBCF43C2C8}" type="datetimeFigureOut">
              <a:rPr lang="en-US"/>
              <a:pPr>
                <a:defRPr/>
              </a:pPr>
              <a:t>12/25/2025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174A2C4-21E5-4ADB-8F68-31E09E2D9E6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9F94778-D336-45B8-A86B-92465C4C4376}" type="datetimeFigureOut">
              <a:rPr lang="en-US"/>
              <a:pPr>
                <a:defRPr/>
              </a:pPr>
              <a:t>12/25/2025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5C1475A-3B54-43F7-A518-14636D9DF25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8962659-86EC-4349-A843-7E0C97A6B4C6}" type="datetimeFigureOut">
              <a:rPr lang="en-US"/>
              <a:pPr>
                <a:defRPr/>
              </a:pPr>
              <a:t>12/25/2025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A895A53-1965-4DE9-8980-5220366CE98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9BE8FC3-8542-4E67-817B-7ACB86C96DEE}" type="datetimeFigureOut">
              <a:rPr lang="en-US"/>
              <a:pPr>
                <a:defRPr/>
              </a:pPr>
              <a:t>12/25/2025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0184700-B4F4-4556-8FED-7513E63DBE9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501C367-4BD9-415F-9052-E7AA130C5867}" type="datetimeFigureOut">
              <a:rPr lang="en-US"/>
              <a:pPr>
                <a:defRPr/>
              </a:pPr>
              <a:t>12/25/2025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E553D2-EA1A-4706-BE9C-DE6F50627EA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5843098-9809-41E0-8609-D279F1A5BD68}" type="datetimeFigureOut">
              <a:rPr lang="en-US"/>
              <a:pPr>
                <a:defRPr/>
              </a:pPr>
              <a:t>12/25/2025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BFDE41-E189-451E-A253-0CADA03BC90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2AF974A-28FF-4099-B669-46C62E31DF6D}" type="datetimeFigureOut">
              <a:rPr lang="en-US"/>
              <a:pPr>
                <a:defRPr/>
              </a:pPr>
              <a:t>12/25/2025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3D02B2-A51A-459E-9DCB-16B5AAE77C1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0BDD530-6966-4B37-A79F-0B4E4049CE60}" type="datetimeFigureOut">
              <a:rPr lang="en-US"/>
              <a:pPr>
                <a:defRPr/>
              </a:pPr>
              <a:t>12/25/2025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BAF95BB-6050-4A8E-BB8D-4A2A82E9649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ludmilaprakhina@msn.co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4622033" y="44506"/>
            <a:ext cx="4392387" cy="1477328"/>
          </a:xfrm>
          <a:prstGeom prst="rect">
            <a:avLst/>
          </a:prstGeom>
          <a:noFill/>
          <a:ln w="9525">
            <a:noFill/>
            <a:miter lim="800000"/>
            <a:headEnd/>
            <a:tailEnd/>
          </a:ln>
        </p:spPr>
        <p:txBody>
          <a:bodyPr wrap="square">
            <a:spAutoFit/>
          </a:bodyPr>
          <a:lstStyle/>
          <a:p>
            <a:pPr algn="ctr"/>
            <a:r>
              <a:rPr lang="en-US" b="1" i="1" dirty="0">
                <a:latin typeface="Times New Roman" pitchFamily="18" charset="0"/>
                <a:cs typeface="Times New Roman" pitchFamily="18" charset="0"/>
              </a:rPr>
              <a:t>  19</a:t>
            </a:r>
            <a:r>
              <a:rPr lang="en-US" b="1" i="1" baseline="30000" dirty="0">
                <a:latin typeface="Times New Roman" pitchFamily="18" charset="0"/>
                <a:cs typeface="Times New Roman" pitchFamily="18" charset="0"/>
              </a:rPr>
              <a:t>th</a:t>
            </a:r>
            <a:r>
              <a:rPr lang="en-US" b="1" i="1" dirty="0">
                <a:latin typeface="Times New Roman" pitchFamily="18" charset="0"/>
                <a:cs typeface="Times New Roman" pitchFamily="18" charset="0"/>
              </a:rPr>
              <a:t> Annual Student Literary </a:t>
            </a:r>
          </a:p>
          <a:p>
            <a:pPr algn="ctr"/>
            <a:r>
              <a:rPr lang="en-US" b="1" i="1" dirty="0">
                <a:latin typeface="Times New Roman" pitchFamily="18" charset="0"/>
                <a:cs typeface="Times New Roman" pitchFamily="18" charset="0"/>
              </a:rPr>
              <a:t>Award</a:t>
            </a:r>
          </a:p>
          <a:p>
            <a:pPr algn="ctr"/>
            <a:r>
              <a:rPr lang="en-US" b="1" i="1" dirty="0">
                <a:latin typeface="Times New Roman" pitchFamily="18" charset="0"/>
                <a:cs typeface="Times New Roman" pitchFamily="18" charset="0"/>
              </a:rPr>
              <a:t>Truth about the Holocaust and</a:t>
            </a:r>
          </a:p>
          <a:p>
            <a:pPr algn="ctr"/>
            <a:r>
              <a:rPr lang="en-US" b="1" i="1" dirty="0">
                <a:latin typeface="Times New Roman" pitchFamily="18" charset="0"/>
                <a:cs typeface="Times New Roman" pitchFamily="18" charset="0"/>
              </a:rPr>
              <a:t>Genocide</a:t>
            </a:r>
            <a:endParaRPr lang="en-US" b="1" dirty="0">
              <a:latin typeface="Times New Roman" pitchFamily="18" charset="0"/>
              <a:cs typeface="Times New Roman" pitchFamily="18" charset="0"/>
            </a:endParaRPr>
          </a:p>
          <a:p>
            <a:pPr algn="ctr"/>
            <a:r>
              <a:rPr lang="en-US" b="1" dirty="0">
                <a:latin typeface="Times New Roman" pitchFamily="18" charset="0"/>
                <a:cs typeface="Times New Roman" pitchFamily="18" charset="0"/>
              </a:rPr>
              <a:t> </a:t>
            </a:r>
          </a:p>
        </p:txBody>
      </p:sp>
      <p:sp>
        <p:nvSpPr>
          <p:cNvPr id="2056" name="Text Box 9"/>
          <p:cNvSpPr txBox="1">
            <a:spLocks noChangeArrowheads="1"/>
          </p:cNvSpPr>
          <p:nvPr/>
        </p:nvSpPr>
        <p:spPr bwMode="auto">
          <a:xfrm>
            <a:off x="188604" y="418444"/>
            <a:ext cx="4444145" cy="6494085"/>
          </a:xfrm>
          <a:prstGeom prst="rect">
            <a:avLst/>
          </a:prstGeom>
          <a:noFill/>
          <a:ln w="9525">
            <a:noFill/>
            <a:miter lim="800000"/>
            <a:headEnd/>
            <a:tailEnd/>
          </a:ln>
        </p:spPr>
        <p:txBody>
          <a:bodyPr wrap="square">
            <a:spAutoFit/>
          </a:bodyPr>
          <a:lstStyle/>
          <a:p>
            <a:pPr algn="ctr"/>
            <a:endParaRPr lang="en-US" sz="2800" dirty="0">
              <a:latin typeface="Blackadder ITC" pitchFamily="82" charset="0"/>
            </a:endParaRPr>
          </a:p>
          <a:p>
            <a:pPr algn="ctr"/>
            <a:endParaRPr lang="en-US" sz="2400" dirty="0">
              <a:latin typeface="Blackadder ITC" pitchFamily="82" charset="0"/>
            </a:endParaRPr>
          </a:p>
          <a:p>
            <a:pPr algn="ctr"/>
            <a:r>
              <a:rPr lang="en-US" sz="2400" dirty="0">
                <a:latin typeface="Blackadder ITC" pitchFamily="82" charset="0"/>
              </a:rPr>
              <a:t>People of the world,</a:t>
            </a:r>
          </a:p>
          <a:p>
            <a:pPr algn="ctr"/>
            <a:r>
              <a:rPr lang="en-US" sz="2400" dirty="0">
                <a:latin typeface="Blackadder ITC" pitchFamily="82" charset="0"/>
              </a:rPr>
              <a:t>rise up for a minute</a:t>
            </a:r>
          </a:p>
          <a:p>
            <a:pPr algn="ctr"/>
            <a:r>
              <a:rPr lang="en-US" sz="2400" dirty="0">
                <a:latin typeface="Blackadder ITC" pitchFamily="82" charset="0"/>
              </a:rPr>
              <a:t>and awaken yourselves</a:t>
            </a:r>
          </a:p>
          <a:p>
            <a:pPr algn="ctr"/>
            <a:r>
              <a:rPr lang="en-US" sz="2400" dirty="0">
                <a:latin typeface="Blackadder ITC" pitchFamily="82" charset="0"/>
              </a:rPr>
              <a:t>and ask yourselves</a:t>
            </a:r>
          </a:p>
          <a:p>
            <a:pPr algn="ctr"/>
            <a:r>
              <a:rPr lang="en-US" sz="2400" dirty="0">
                <a:latin typeface="Blackadder ITC" pitchFamily="82" charset="0"/>
              </a:rPr>
              <a:t>have I done everything I could?</a:t>
            </a:r>
          </a:p>
          <a:p>
            <a:pPr algn="ctr"/>
            <a:endParaRPr lang="en-US" sz="2400" dirty="0">
              <a:latin typeface="Blackadder ITC" pitchFamily="82" charset="0"/>
            </a:endParaRPr>
          </a:p>
          <a:p>
            <a:pPr algn="ctr"/>
            <a:r>
              <a:rPr lang="en-US" sz="2400" dirty="0">
                <a:latin typeface="Blackadder ITC" pitchFamily="82" charset="0"/>
              </a:rPr>
              <a:t>For my children, grandchildren</a:t>
            </a:r>
          </a:p>
          <a:p>
            <a:pPr algn="ctr"/>
            <a:r>
              <a:rPr lang="en-US" sz="2400" dirty="0">
                <a:latin typeface="Blackadder ITC" pitchFamily="82" charset="0"/>
              </a:rPr>
              <a:t>and great grandchildren</a:t>
            </a:r>
          </a:p>
          <a:p>
            <a:pPr algn="ctr"/>
            <a:r>
              <a:rPr lang="en-US" sz="2400" dirty="0">
                <a:latin typeface="Blackadder ITC" pitchFamily="82" charset="0"/>
              </a:rPr>
              <a:t>that they never forget and</a:t>
            </a:r>
          </a:p>
          <a:p>
            <a:pPr algn="ctr"/>
            <a:r>
              <a:rPr lang="en-US" sz="2400" dirty="0">
                <a:latin typeface="Blackadder ITC" pitchFamily="82" charset="0"/>
              </a:rPr>
              <a:t>always remember.</a:t>
            </a:r>
          </a:p>
          <a:p>
            <a:endParaRPr lang="en-US" sz="2800" dirty="0"/>
          </a:p>
          <a:p>
            <a:endParaRPr lang="en-US" sz="2800" dirty="0"/>
          </a:p>
          <a:p>
            <a:r>
              <a:rPr lang="en-US" sz="2000" dirty="0">
                <a:latin typeface="Blackadder ITC" pitchFamily="82" charset="0"/>
              </a:rPr>
              <a:t>                                                  Lyudmila Prakhina</a:t>
            </a:r>
          </a:p>
          <a:p>
            <a:endParaRPr lang="en-US" sz="2000" dirty="0">
              <a:latin typeface="Blackadder ITC" pitchFamily="82" charset="0"/>
            </a:endParaRPr>
          </a:p>
          <a:p>
            <a:endParaRPr lang="en-US" sz="2800" dirty="0"/>
          </a:p>
        </p:txBody>
      </p:sp>
      <p:pic>
        <p:nvPicPr>
          <p:cNvPr id="14" name="Picture 3"/>
          <p:cNvPicPr>
            <a:picLocks noChangeAspect="1" noChangeArrowheads="1"/>
          </p:cNvPicPr>
          <p:nvPr/>
        </p:nvPicPr>
        <p:blipFill>
          <a:blip r:embed="rId3" cstate="print"/>
          <a:srcRect/>
          <a:stretch>
            <a:fillRect/>
          </a:stretch>
        </p:blipFill>
        <p:spPr bwMode="auto">
          <a:xfrm>
            <a:off x="307467" y="145631"/>
            <a:ext cx="4084921" cy="545626"/>
          </a:xfrm>
          <a:prstGeom prst="rect">
            <a:avLst/>
          </a:prstGeom>
          <a:noFill/>
          <a:ln w="9525">
            <a:noFill/>
            <a:miter lim="800000"/>
            <a:headEnd/>
            <a:tailEnd/>
          </a:ln>
        </p:spPr>
      </p:pic>
      <p:sp>
        <p:nvSpPr>
          <p:cNvPr id="6" name="Title 5"/>
          <p:cNvSpPr>
            <a:spLocks noGrp="1"/>
          </p:cNvSpPr>
          <p:nvPr>
            <p:ph type="ctrTitle"/>
          </p:nvPr>
        </p:nvSpPr>
        <p:spPr>
          <a:xfrm>
            <a:off x="4770919" y="1346098"/>
            <a:ext cx="4154660" cy="914400"/>
          </a:xfrm>
        </p:spPr>
        <p:txBody>
          <a:bodyPr/>
          <a:lstStyle/>
          <a:p>
            <a:br>
              <a:rPr lang="en-US" sz="1400" dirty="0"/>
            </a:br>
            <a:r>
              <a:rPr lang="en-US" sz="1600" dirty="0"/>
              <a:t>This award is dedicated to the memory of millions of victims who suffered and perished under the Nazi genocide, Stalinist repression and other genocides throughout world history.</a:t>
            </a:r>
            <a:br>
              <a:rPr lang="en-US" sz="1400" dirty="0"/>
            </a:br>
            <a:endParaRPr lang="en-US" sz="1400" dirty="0">
              <a:latin typeface="Times New Roman" panose="02020603050405020304" pitchFamily="18" charset="0"/>
              <a:cs typeface="Times New Roman" panose="02020603050405020304" pitchFamily="18" charset="0"/>
            </a:endParaRPr>
          </a:p>
        </p:txBody>
      </p:sp>
      <p:sp>
        <p:nvSpPr>
          <p:cNvPr id="4" name="Subtitle 3"/>
          <p:cNvSpPr>
            <a:spLocks noGrp="1"/>
          </p:cNvSpPr>
          <p:nvPr>
            <p:ph type="subTitle" idx="1"/>
          </p:nvPr>
        </p:nvSpPr>
        <p:spPr>
          <a:xfrm flipV="1">
            <a:off x="3505200" y="7010400"/>
            <a:ext cx="4267200" cy="76200"/>
          </a:xfrm>
        </p:spPr>
        <p:txBody>
          <a:bodyPr/>
          <a:lstStyle/>
          <a:p>
            <a:endParaRPr lang="en-US" dirty="0"/>
          </a:p>
          <a:p>
            <a:endParaRPr lang="en-US" dirty="0"/>
          </a:p>
          <a:p>
            <a:endParaRPr lang="en-US" dirty="0"/>
          </a:p>
        </p:txBody>
      </p:sp>
      <p:sp>
        <p:nvSpPr>
          <p:cNvPr id="3" name="TextBox 2"/>
          <p:cNvSpPr txBox="1"/>
          <p:nvPr/>
        </p:nvSpPr>
        <p:spPr>
          <a:xfrm>
            <a:off x="4718986" y="5120748"/>
            <a:ext cx="3973227" cy="923330"/>
          </a:xfrm>
          <a:prstGeom prst="rect">
            <a:avLst/>
          </a:prstGeom>
          <a:noFill/>
        </p:spPr>
        <p:txBody>
          <a:bodyPr wrap="square" rtlCol="0">
            <a:spAutoFit/>
          </a:bodyPr>
          <a:lstStyle/>
          <a:p>
            <a:pPr algn="ctr"/>
            <a:r>
              <a:rPr lang="en-US" dirty="0">
                <a:latin typeface="+mn-lt"/>
              </a:rPr>
              <a:t>Sunday, February 8 , 2026  at 2:00PM</a:t>
            </a:r>
          </a:p>
          <a:p>
            <a:pPr algn="ctr"/>
            <a:r>
              <a:rPr lang="en-US" dirty="0">
                <a:latin typeface="+mn-lt"/>
              </a:rPr>
              <a:t>Fair Lawn Recreation Center </a:t>
            </a:r>
          </a:p>
          <a:p>
            <a:pPr algn="ctr"/>
            <a:r>
              <a:rPr lang="en-US" dirty="0">
                <a:latin typeface="+mn-lt"/>
              </a:rPr>
              <a:t>10-10 20</a:t>
            </a:r>
            <a:r>
              <a:rPr lang="en-US" baseline="30000" dirty="0">
                <a:latin typeface="+mn-lt"/>
              </a:rPr>
              <a:t>th</a:t>
            </a:r>
            <a:r>
              <a:rPr lang="en-US" dirty="0">
                <a:latin typeface="+mn-lt"/>
              </a:rPr>
              <a:t> St, Fair Lawn, NJ 07410</a:t>
            </a:r>
          </a:p>
        </p:txBody>
      </p:sp>
      <p:pic>
        <p:nvPicPr>
          <p:cNvPr id="5" name="Picture 4">
            <a:extLst>
              <a:ext uri="{FF2B5EF4-FFF2-40B4-BE49-F238E27FC236}">
                <a16:creationId xmlns:a16="http://schemas.microsoft.com/office/drawing/2014/main" id="{1C7680EE-1A6B-2B54-3F3F-E5018F616996}"/>
              </a:ext>
            </a:extLst>
          </p:cNvPr>
          <p:cNvPicPr>
            <a:picLocks noChangeAspect="1"/>
          </p:cNvPicPr>
          <p:nvPr/>
        </p:nvPicPr>
        <p:blipFill rotWithShape="1">
          <a:blip r:embed="rId4"/>
          <a:srcRect l="7297" t="16999" r="4170" b="15008"/>
          <a:stretch/>
        </p:blipFill>
        <p:spPr>
          <a:xfrm>
            <a:off x="4772758" y="2488156"/>
            <a:ext cx="4154660" cy="226728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ChangeArrowheads="1"/>
          </p:cNvSpPr>
          <p:nvPr/>
        </p:nvSpPr>
        <p:spPr bwMode="auto">
          <a:xfrm>
            <a:off x="122450" y="163500"/>
            <a:ext cx="4346713" cy="6231386"/>
          </a:xfrm>
          <a:prstGeom prst="rect">
            <a:avLst/>
          </a:prstGeom>
          <a:noFill/>
          <a:ln w="9525">
            <a:noFill/>
            <a:miter lim="800000"/>
            <a:headEnd/>
            <a:tailEnd/>
          </a:ln>
        </p:spPr>
        <p:txBody>
          <a:bodyPr wrap="square" anchor="t">
            <a:spAutoFit/>
          </a:bodyPr>
          <a:lstStyle/>
          <a:p>
            <a:pPr algn="ctr"/>
            <a:endParaRPr lang="en-US" sz="1400" b="1" u="sng" dirty="0">
              <a:latin typeface="Arial" pitchFamily="34" charset="0"/>
              <a:cs typeface="Arial" pitchFamily="34" charset="0"/>
            </a:endParaRPr>
          </a:p>
          <a:p>
            <a:pPr algn="ctr"/>
            <a:r>
              <a:rPr lang="en-US" sz="1400" b="1" u="sng" dirty="0">
                <a:latin typeface="Arial" pitchFamily="34" charset="0"/>
                <a:cs typeface="Arial" pitchFamily="34" charset="0"/>
              </a:rPr>
              <a:t>Annual Student Award Ceremony 2026</a:t>
            </a:r>
          </a:p>
          <a:p>
            <a:pPr algn="ctr"/>
            <a:endParaRPr lang="en-US" sz="1400" b="1" u="sng" dirty="0">
              <a:latin typeface="Arial" pitchFamily="34" charset="0"/>
              <a:cs typeface="Arial" pitchFamily="34" charset="0"/>
            </a:endParaRPr>
          </a:p>
          <a:p>
            <a:pPr marR="0" lvl="0"/>
            <a:r>
              <a:rPr lang="en-US" sz="1400" dirty="0">
                <a:solidFill>
                  <a:srgbClr val="000000"/>
                </a:solidFill>
                <a:latin typeface="Times New Roman" panose="02020603050405020304" pitchFamily="18" charset="0"/>
                <a:ea typeface="Times New Roman" panose="02020603050405020304" pitchFamily="18" charset="0"/>
              </a:rPr>
              <a:t>We e</a:t>
            </a:r>
            <a:r>
              <a:rPr lang="en-US" sz="1400" dirty="0">
                <a:solidFill>
                  <a:srgbClr val="000000"/>
                </a:solidFill>
                <a:effectLst/>
                <a:latin typeface="Times New Roman" panose="02020603050405020304" pitchFamily="18" charset="0"/>
                <a:ea typeface="Times New Roman" panose="02020603050405020304" pitchFamily="18" charset="0"/>
              </a:rPr>
              <a:t>ncourage Holocaust and </a:t>
            </a:r>
            <a:r>
              <a:rPr lang="en-US" sz="1400" dirty="0">
                <a:solidFill>
                  <a:srgbClr val="000000"/>
                </a:solidFill>
                <a:latin typeface="Times New Roman" panose="02020603050405020304" pitchFamily="18" charset="0"/>
                <a:ea typeface="Times New Roman" panose="02020603050405020304" pitchFamily="18" charset="0"/>
              </a:rPr>
              <a:t>Genocide </a:t>
            </a:r>
            <a:r>
              <a:rPr lang="en-US" sz="1400" dirty="0">
                <a:solidFill>
                  <a:srgbClr val="000000"/>
                </a:solidFill>
                <a:effectLst/>
                <a:latin typeface="Times New Roman" panose="02020603050405020304" pitchFamily="18" charset="0"/>
                <a:ea typeface="Times New Roman" panose="02020603050405020304" pitchFamily="18" charset="0"/>
              </a:rPr>
              <a:t> survivors and families to write about personal experiences during those years in order to preserve their memories.</a:t>
            </a:r>
            <a:endParaRPr lang="en-US" sz="1400" dirty="0">
              <a:effectLst/>
              <a:latin typeface="Times New Roman" panose="02020603050405020304" pitchFamily="18" charset="0"/>
              <a:ea typeface="Times New Roman" panose="02020603050405020304" pitchFamily="18" charset="0"/>
            </a:endParaRPr>
          </a:p>
          <a:p>
            <a:pPr marR="0" lvl="0"/>
            <a:endParaRPr lang="en-US" sz="1400" dirty="0">
              <a:solidFill>
                <a:srgbClr val="000000"/>
              </a:solidFill>
              <a:effectLst/>
              <a:latin typeface="Times New Roman" panose="02020603050405020304" pitchFamily="18" charset="0"/>
              <a:ea typeface="Times New Roman" panose="02020603050405020304" pitchFamily="18" charset="0"/>
            </a:endParaRPr>
          </a:p>
          <a:p>
            <a:pPr marR="0" lvl="0"/>
            <a:r>
              <a:rPr lang="en-US" sz="1400" dirty="0">
                <a:solidFill>
                  <a:srgbClr val="000000"/>
                </a:solidFill>
                <a:effectLst/>
                <a:latin typeface="Times New Roman" panose="02020603050405020304" pitchFamily="18" charset="0"/>
                <a:ea typeface="Times New Roman" panose="02020603050405020304" pitchFamily="18" charset="0"/>
              </a:rPr>
              <a:t>Recognize non-Jews who worked, at great risk to their personal safety, to save Jews. Many of those men and women paid for their heroic efforts with their lives and became known as the “Righteous Gentiles.”</a:t>
            </a:r>
            <a:endParaRPr lang="en-US" sz="1400" dirty="0">
              <a:effectLst/>
              <a:latin typeface="Times New Roman" panose="02020603050405020304" pitchFamily="18" charset="0"/>
              <a:ea typeface="Times New Roman" panose="02020603050405020304" pitchFamily="18" charset="0"/>
            </a:endParaRPr>
          </a:p>
          <a:p>
            <a:pPr marR="0" lvl="0"/>
            <a:endParaRPr lang="en-US" sz="1400" dirty="0">
              <a:solidFill>
                <a:srgbClr val="000000"/>
              </a:solidFill>
              <a:latin typeface="Times New Roman" panose="02020603050405020304" pitchFamily="18" charset="0"/>
              <a:ea typeface="Times New Roman" panose="02020603050405020304" pitchFamily="18" charset="0"/>
            </a:endParaRPr>
          </a:p>
          <a:p>
            <a:pPr marR="0" lvl="0"/>
            <a:r>
              <a:rPr lang="en-US" sz="1400" dirty="0">
                <a:solidFill>
                  <a:srgbClr val="000000"/>
                </a:solidFill>
                <a:latin typeface="Times New Roman" panose="02020603050405020304" pitchFamily="18" charset="0"/>
                <a:ea typeface="Times New Roman" panose="02020603050405020304" pitchFamily="18" charset="0"/>
              </a:rPr>
              <a:t>We uphold</a:t>
            </a:r>
            <a:r>
              <a:rPr lang="en-US" sz="1400" dirty="0">
                <a:solidFill>
                  <a:srgbClr val="000000"/>
                </a:solidFill>
                <a:effectLst/>
                <a:latin typeface="Times New Roman" panose="02020603050405020304" pitchFamily="18" charset="0"/>
                <a:ea typeface="Times New Roman" panose="02020603050405020304" pitchFamily="18" charset="0"/>
              </a:rPr>
              <a:t> values such as compassion, forgiveness and tolerance. </a:t>
            </a:r>
            <a:r>
              <a:rPr lang="en-US" sz="1400" dirty="0">
                <a:solidFill>
                  <a:srgbClr val="000000"/>
                </a:solidFill>
                <a:latin typeface="Times New Roman" panose="02020603050405020304" pitchFamily="18" charset="0"/>
                <a:ea typeface="Times New Roman" panose="02020603050405020304" pitchFamily="18" charset="0"/>
              </a:rPr>
              <a:t>W</a:t>
            </a:r>
            <a:r>
              <a:rPr lang="en-US" sz="1400" dirty="0">
                <a:solidFill>
                  <a:srgbClr val="000000"/>
                </a:solidFill>
                <a:effectLst/>
                <a:latin typeface="Times New Roman" panose="02020603050405020304" pitchFamily="18" charset="0"/>
                <a:ea typeface="Times New Roman" panose="02020603050405020304" pitchFamily="18" charset="0"/>
              </a:rPr>
              <a:t>e invite schools and universities to participate in the Annual Student Literary Award contest. Students learn about and preserve history through writing stories of survival, interviewing victims and their relatives, and creating unique photos and drawings, After all, young adults are the ones who need to carry these memories through to future generations.</a:t>
            </a:r>
          </a:p>
          <a:p>
            <a:pPr marL="0" marR="0">
              <a:lnSpc>
                <a:spcPct val="115000"/>
              </a:lnSpc>
              <a:spcBef>
                <a:spcPts val="1200"/>
              </a:spcBef>
              <a:spcAft>
                <a:spcPts val="300"/>
              </a:spcAft>
            </a:pPr>
            <a:r>
              <a:rPr lang="en-US" sz="1400" dirty="0">
                <a:solidFill>
                  <a:srgbClr val="000000"/>
                </a:solidFill>
                <a:latin typeface="Times New Roman" panose="02020603050405020304" pitchFamily="18" charset="0"/>
                <a:ea typeface="Times New Roman" panose="02020603050405020304" pitchFamily="18" charset="0"/>
              </a:rPr>
              <a:t>We will</a:t>
            </a:r>
            <a:r>
              <a:rPr lang="en-US" sz="1200" b="1" i="1" dirty="0">
                <a:effectLst/>
                <a:latin typeface="Cambria" panose="02040503050406030204" pitchFamily="18" charset="0"/>
                <a:ea typeface="Times New Roman" panose="02020603050405020304" pitchFamily="18" charset="0"/>
                <a:cs typeface="Times New Roman" panose="02020603050405020304" pitchFamily="18" charset="0"/>
              </a:rPr>
              <a:t> continue to involve more high schools, and universities to submit writing, pieces of art, musical and drama performances, etc. to be presented in front of an audience during an awards ceremony. </a:t>
            </a:r>
          </a:p>
          <a:p>
            <a:pPr>
              <a:lnSpc>
                <a:spcPct val="115000"/>
              </a:lnSpc>
              <a:spcBef>
                <a:spcPts val="1200"/>
              </a:spcBef>
              <a:spcAft>
                <a:spcPts val="300"/>
              </a:spcAft>
            </a:pPr>
            <a:r>
              <a:rPr lang="en-US" sz="1200" b="1" i="1" dirty="0">
                <a:latin typeface="Arial" panose="020B0604020202020204" pitchFamily="34" charset="0"/>
                <a:cs typeface="Arial" panose="020B0604020202020204" pitchFamily="34" charset="0"/>
              </a:rPr>
              <a:t>For more information email –</a:t>
            </a:r>
          </a:p>
          <a:p>
            <a:pPr>
              <a:lnSpc>
                <a:spcPct val="115000"/>
              </a:lnSpc>
              <a:spcBef>
                <a:spcPts val="1200"/>
              </a:spcBef>
              <a:spcAft>
                <a:spcPts val="300"/>
              </a:spcAft>
            </a:pPr>
            <a:r>
              <a:rPr lang="en-US" sz="1200" b="1" i="1" dirty="0">
                <a:latin typeface="Arial" panose="020B0604020202020204" pitchFamily="34" charset="0"/>
                <a:cs typeface="Arial" panose="020B0604020202020204" pitchFamily="34" charset="0"/>
                <a:hlinkClick r:id="rId3"/>
              </a:rPr>
              <a:t>ludmilaprakhina@msn.com</a:t>
            </a:r>
            <a:endParaRPr lang="en-US" sz="1400" b="1" i="1" dirty="0">
              <a:latin typeface="Arial" panose="020B0604020202020204" pitchFamily="34" charset="0"/>
              <a:cs typeface="Arial" panose="020B0604020202020204" pitchFamily="34" charset="0"/>
            </a:endParaRPr>
          </a:p>
        </p:txBody>
      </p:sp>
      <p:sp>
        <p:nvSpPr>
          <p:cNvPr id="3078" name="Rectangle 14"/>
          <p:cNvSpPr>
            <a:spLocks noChangeArrowheads="1"/>
          </p:cNvSpPr>
          <p:nvPr/>
        </p:nvSpPr>
        <p:spPr bwMode="auto">
          <a:xfrm>
            <a:off x="5029201" y="228600"/>
            <a:ext cx="3607836" cy="338554"/>
          </a:xfrm>
          <a:prstGeom prst="rect">
            <a:avLst/>
          </a:prstGeom>
          <a:noFill/>
          <a:ln w="9525">
            <a:noFill/>
            <a:miter lim="800000"/>
            <a:headEnd/>
            <a:tailEnd/>
          </a:ln>
        </p:spPr>
        <p:txBody>
          <a:bodyPr wrap="square">
            <a:spAutoFit/>
          </a:bodyPr>
          <a:lstStyle/>
          <a:p>
            <a:pPr algn="ctr"/>
            <a:r>
              <a:rPr lang="en-US" sz="1600" dirty="0">
                <a:latin typeface="Times New Roman" pitchFamily="18" charset="0"/>
                <a:cs typeface="Times New Roman" pitchFamily="18" charset="0"/>
              </a:rPr>
              <a:t>                                                         </a:t>
            </a:r>
          </a:p>
        </p:txBody>
      </p:sp>
      <p:sp>
        <p:nvSpPr>
          <p:cNvPr id="3" name="TextBox 2"/>
          <p:cNvSpPr txBox="1"/>
          <p:nvPr/>
        </p:nvSpPr>
        <p:spPr>
          <a:xfrm>
            <a:off x="4572000" y="163500"/>
            <a:ext cx="4190999" cy="7245510"/>
          </a:xfrm>
          <a:prstGeom prst="rect">
            <a:avLst/>
          </a:prstGeom>
          <a:noFill/>
        </p:spPr>
        <p:txBody>
          <a:bodyPr wrap="square" rtlCol="0">
            <a:spAutoFit/>
          </a:bodyPr>
          <a:lstStyle/>
          <a:p>
            <a:endParaRPr lang="en-US" sz="1600" b="0" i="0" dirty="0">
              <a:solidFill>
                <a:srgbClr val="000000"/>
              </a:solidFill>
              <a:effectLst/>
              <a:latin typeface="Arial" panose="020B0604020202020204" pitchFamily="34" charset="0"/>
              <a:cs typeface="Arial" panose="020B0604020202020204" pitchFamily="34" charset="0"/>
            </a:endParaRPr>
          </a:p>
          <a:p>
            <a:pPr marL="0" marR="0" fontAlgn="base">
              <a:lnSpc>
                <a:spcPct val="115000"/>
              </a:lnSpc>
              <a:spcBef>
                <a:spcPts val="0"/>
              </a:spcBef>
              <a:spcAft>
                <a:spcPts val="0"/>
              </a:spcAft>
            </a:pPr>
            <a:r>
              <a:rPr lang="en-US" sz="1600" b="1" dirty="0">
                <a:solidFill>
                  <a:srgbClr val="000000"/>
                </a:solidFill>
                <a:effectLst/>
                <a:latin typeface="inherit"/>
                <a:ea typeface="Times New Roman" panose="02020603050405020304" pitchFamily="18" charset="0"/>
                <a:cs typeface="Calibri" panose="020F0502020204030204" pitchFamily="34" charset="0"/>
              </a:rPr>
              <a:t>Dear Educator</a:t>
            </a:r>
            <a:r>
              <a:rPr lang="en-US" sz="1200" dirty="0">
                <a:solidFill>
                  <a:srgbClr val="000000"/>
                </a:solidFill>
                <a:effectLst/>
                <a:latin typeface="inherit"/>
                <a:ea typeface="Times New Roman" panose="02020603050405020304" pitchFamily="18" charset="0"/>
                <a:cs typeface="Calibri" panose="020F0502020204030204" pitchFamily="34" charset="0"/>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15000"/>
              </a:lnSpc>
              <a:spcBef>
                <a:spcPts val="0"/>
              </a:spcBef>
              <a:spcAft>
                <a:spcPts val="1950"/>
              </a:spcAft>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The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Prakhin</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Foundation continues to reach out to young writers, artists, musicians, and students alike by involving high schools, and universities in teaching human values, such as compassion, awareness, and forgiveness. We continue to encourage students to submit their work reflecting the Holocaust, Stalinist Repression, and any genocide in efforts to preserve the memories of our ancestors and inspire awareness among our youth.</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15000"/>
              </a:lnSpc>
              <a:spcBef>
                <a:spcPts val="0"/>
              </a:spcBef>
              <a:spcAft>
                <a:spcPts val="1950"/>
              </a:spcAft>
            </a:pPr>
            <a:r>
              <a:rPr lang="en-US" sz="1200" dirty="0">
                <a:solidFill>
                  <a:srgbClr val="000000"/>
                </a:solidFill>
                <a:effectLst/>
                <a:latin typeface="inherit"/>
                <a:ea typeface="Times New Roman" panose="02020603050405020304" pitchFamily="18" charset="0"/>
                <a:cs typeface="Calibri" panose="020F0502020204030204" pitchFamily="34" charset="0"/>
              </a:rPr>
              <a:t>The time is coming to prepare students, teachers, speakers, and musical performers for the Annual Student Award Ceremony in January 2025. During every ceremony, we strive to focus on the very important mission to remember all the people suffering from difficult political situations, as fascism, antisemitism, and bandits</a:t>
            </a:r>
            <a:r>
              <a:rPr lang="en-US" sz="1200" dirty="0">
                <a:solidFill>
                  <a:srgbClr val="FF0000"/>
                </a:solidFill>
                <a:effectLst/>
                <a:latin typeface="inherit"/>
                <a:ea typeface="Times New Roman" panose="02020603050405020304" pitchFamily="18" charset="0"/>
                <a:cs typeface="Calibri" panose="020F0502020204030204" pitchFamily="34" charset="0"/>
              </a:rPr>
              <a:t> </a:t>
            </a:r>
            <a:r>
              <a:rPr lang="en-US" sz="1200" dirty="0">
                <a:solidFill>
                  <a:srgbClr val="000000"/>
                </a:solidFill>
                <a:effectLst/>
                <a:latin typeface="inherit"/>
                <a:ea typeface="Times New Roman" panose="02020603050405020304" pitchFamily="18" charset="0"/>
                <a:cs typeface="Calibri" panose="020F0502020204030204" pitchFamily="34" charset="0"/>
              </a:rPr>
              <a:t>which</a:t>
            </a:r>
            <a:r>
              <a:rPr lang="en-US" sz="1200" dirty="0">
                <a:solidFill>
                  <a:srgbClr val="FF0000"/>
                </a:solidFill>
                <a:effectLst/>
                <a:latin typeface="inherit"/>
                <a:ea typeface="Times New Roman" panose="02020603050405020304" pitchFamily="18" charset="0"/>
                <a:cs typeface="Calibri" panose="020F0502020204030204" pitchFamily="34" charset="0"/>
              </a:rPr>
              <a:t> </a:t>
            </a:r>
            <a:r>
              <a:rPr lang="en-US" sz="1200" dirty="0">
                <a:solidFill>
                  <a:srgbClr val="000000"/>
                </a:solidFill>
                <a:effectLst/>
                <a:latin typeface="inherit"/>
                <a:ea typeface="Times New Roman" panose="02020603050405020304" pitchFamily="18" charset="0"/>
                <a:cs typeface="Calibri" panose="020F0502020204030204" pitchFamily="34" charset="0"/>
              </a:rPr>
              <a:t>continue to grow everywhere around the world. </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15000"/>
              </a:lnSpc>
              <a:spcBef>
                <a:spcPts val="0"/>
              </a:spcBef>
              <a:spcAft>
                <a:spcPts val="1950"/>
              </a:spcAft>
            </a:pPr>
            <a:r>
              <a:rPr lang="en-US" sz="1200" dirty="0">
                <a:solidFill>
                  <a:srgbClr val="000000"/>
                </a:solidFill>
                <a:effectLst/>
                <a:latin typeface="inherit"/>
                <a:ea typeface="Times New Roman" panose="02020603050405020304" pitchFamily="18" charset="0"/>
                <a:cs typeface="Calibri" panose="020F0502020204030204" pitchFamily="34" charset="0"/>
              </a:rPr>
              <a:t>We will be very grateful if your students are willing to submit their composed works and partake in the Annual Student Award Ceremony.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15000"/>
              </a:lnSpc>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All certificates and awards will be presented personally to students during the award ceremony. The top 3 submissions will receive monetary prizes and a trophy.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15000"/>
              </a:lnSpc>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Please encourage your students to submit their works.</a:t>
            </a:r>
          </a:p>
          <a:p>
            <a:pPr marL="0" marR="0" fontAlgn="base">
              <a:lnSpc>
                <a:spcPct val="115000"/>
              </a:lnSpc>
              <a:spcBef>
                <a:spcPts val="0"/>
              </a:spcBef>
              <a:spcAft>
                <a:spcPts val="0"/>
              </a:spcAft>
            </a:pPr>
            <a:endParaRPr lang="en-US" sz="1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fontAlgn="base">
              <a:lnSpc>
                <a:spcPct val="115000"/>
              </a:lnSpc>
              <a:spcBef>
                <a:spcPts val="0"/>
              </a:spcBef>
              <a:spcAft>
                <a:spcPts val="0"/>
              </a:spcAft>
            </a:pPr>
            <a:r>
              <a:rPr lang="en-US" sz="1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Ludmila Prakhina, president of the </a:t>
            </a:r>
            <a:r>
              <a:rPr lang="en-US" sz="1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Prakhin</a:t>
            </a:r>
            <a:r>
              <a:rPr lang="en-US" sz="1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Foundation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15000"/>
              </a:lnSpc>
              <a:spcBef>
                <a:spcPts val="0"/>
              </a:spcBef>
              <a:spcAft>
                <a:spcPts val="0"/>
              </a:spcAft>
            </a:pPr>
            <a:r>
              <a:rPr lang="en-US" sz="1800" dirty="0">
                <a:solidFill>
                  <a:srgbClr val="201F1E"/>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15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1400" b="1" i="1" dirty="0">
              <a:latin typeface="Arial" panose="020B0604020202020204" pitchFamily="34" charset="0"/>
              <a:cs typeface="Arial" panose="020B0604020202020204" pitchFamily="34" charset="0"/>
            </a:endParaRPr>
          </a:p>
        </p:txBody>
      </p:sp>
      <p:sp>
        <p:nvSpPr>
          <p:cNvPr id="5" name="Rectangle 4"/>
          <p:cNvSpPr/>
          <p:nvPr/>
        </p:nvSpPr>
        <p:spPr>
          <a:xfrm rot="10800000" flipH="1">
            <a:off x="5105398" y="6192376"/>
            <a:ext cx="6477001" cy="738664"/>
          </a:xfrm>
          <a:prstGeom prst="rect">
            <a:avLst/>
          </a:prstGeom>
        </p:spPr>
        <p:txBody>
          <a:bodyPr wrap="square">
            <a:spAutoFit/>
          </a:bodyPr>
          <a:lstStyle/>
          <a:p>
            <a:r>
              <a:rPr lang="en-US" sz="1400" b="1" dirty="0">
                <a:latin typeface="Times New Roman" panose="02020603050405020304" pitchFamily="18" charset="0"/>
                <a:cs typeface="Times New Roman" panose="02020603050405020304" pitchFamily="18" charset="0"/>
              </a:rPr>
              <a:t>.</a:t>
            </a:r>
          </a:p>
          <a:p>
            <a:endParaRPr lang="en-US" sz="1400" b="1" dirty="0">
              <a:latin typeface="Times New Roman" panose="02020603050405020304" pitchFamily="18" charset="0"/>
              <a:cs typeface="Times New Roman" panose="02020603050405020304" pitchFamily="18" charset="0"/>
            </a:endParaRPr>
          </a:p>
          <a:p>
            <a:endParaRPr lang="en-US" sz="1400" b="1"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96367</TotalTime>
  <Words>512</Words>
  <Application>Microsoft Office PowerPoint</Application>
  <PresentationFormat>On-screen Show (4:3)</PresentationFormat>
  <Paragraphs>51</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Blackadder ITC</vt:lpstr>
      <vt:lpstr>Calibri</vt:lpstr>
      <vt:lpstr>Cambria</vt:lpstr>
      <vt:lpstr>inherit</vt:lpstr>
      <vt:lpstr>Times New Roman</vt:lpstr>
      <vt:lpstr>Office Theme</vt:lpstr>
      <vt:lpstr> This award is dedicated to the memory of millions of victims who suffered and perished under the Nazi genocide, Stalinist repression and other genocides throughout world history.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January 27, 2008 at 11:00am Museum of Jewish Heritage of the Living Memorial to the Holocaust 36 Battery Place  New-York, NY 10280</dc:title>
  <dc:creator>Owner</dc:creator>
  <cp:lastModifiedBy>Michael Prakhina</cp:lastModifiedBy>
  <cp:revision>334</cp:revision>
  <cp:lastPrinted>2023-01-16T20:14:25Z</cp:lastPrinted>
  <dcterms:created xsi:type="dcterms:W3CDTF">2007-11-15T01:26:13Z</dcterms:created>
  <dcterms:modified xsi:type="dcterms:W3CDTF">2025-12-25T16:52:04Z</dcterms:modified>
</cp:coreProperties>
</file>